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Figtree" panose="020B0604020202020204" charset="0"/>
      <p:regular r:id="rId9"/>
    </p:embeddedFont>
    <p:embeddedFont>
      <p:font typeface="Sora"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rightspark.org/wp-login.php" TargetMode="Externa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TextBox 2"/>
          <p:cNvSpPr txBox="1"/>
          <p:nvPr/>
        </p:nvSpPr>
        <p:spPr>
          <a:xfrm>
            <a:off x="3403722" y="4261485"/>
            <a:ext cx="11480557" cy="784510"/>
          </a:xfrm>
          <a:prstGeom prst="rect">
            <a:avLst/>
          </a:prstGeom>
        </p:spPr>
        <p:txBody>
          <a:bodyPr lIns="0" tIns="0" rIns="0" bIns="0" rtlCol="0" anchor="t">
            <a:spAutoFit/>
          </a:bodyPr>
          <a:lstStyle/>
          <a:p>
            <a:pPr algn="ctr" rtl="1">
              <a:lnSpc>
                <a:spcPts val="6719"/>
              </a:lnSpc>
            </a:pPr>
            <a:r>
              <a:rPr lang="ar" sz="4800" b="1" i="0" u="none" baseline="0">
                <a:solidFill>
                  <a:srgbClr val="000000"/>
                </a:solidFill>
                <a:latin typeface="Sora"/>
                <a:ea typeface="Sora"/>
              </a:rPr>
              <a:t>الاشتراك وتسجيل الدخول والتنقل في حسابك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186964" y="6241941"/>
            <a:ext cx="8903379" cy="2525527"/>
          </a:xfrm>
          <a:custGeom>
            <a:avLst/>
            <a:gdLst/>
            <a:ahLst/>
            <a:cxnLst/>
            <a:rect l="l" t="t" r="r" b="b"/>
            <a:pathLst>
              <a:path w="8903379" h="2525527">
                <a:moveTo>
                  <a:pt x="0" y="0"/>
                </a:moveTo>
                <a:lnTo>
                  <a:pt x="8903379" y="0"/>
                </a:lnTo>
                <a:lnTo>
                  <a:pt x="8903379" y="2525527"/>
                </a:lnTo>
                <a:lnTo>
                  <a:pt x="0" y="252552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rot="220450">
            <a:off x="6419750" y="6054034"/>
            <a:ext cx="3380897" cy="1618426"/>
            <a:chOff x="0" y="0"/>
            <a:chExt cx="4507863" cy="2157902"/>
          </a:xfrm>
        </p:grpSpPr>
        <p:sp>
          <p:nvSpPr>
            <p:cNvPr id="4" name="Freeform 4"/>
            <p:cNvSpPr/>
            <p:nvPr/>
          </p:nvSpPr>
          <p:spPr>
            <a:xfrm>
              <a:off x="2859885" y="509924"/>
              <a:ext cx="1647978" cy="1647978"/>
            </a:xfrm>
            <a:custGeom>
              <a:avLst/>
              <a:gdLst/>
              <a:ahLst/>
              <a:cxnLst/>
              <a:rect l="l" t="t" r="r" b="b"/>
              <a:pathLst>
                <a:path w="1647978" h="1647978">
                  <a:moveTo>
                    <a:pt x="0" y="0"/>
                  </a:moveTo>
                  <a:lnTo>
                    <a:pt x="1647978" y="0"/>
                  </a:lnTo>
                  <a:lnTo>
                    <a:pt x="1647978" y="1647978"/>
                  </a:lnTo>
                  <a:lnTo>
                    <a:pt x="0" y="1647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3683874" cy="1774750"/>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8" name="Freeform 8"/>
          <p:cNvSpPr/>
          <p:nvPr/>
        </p:nvSpPr>
        <p:spPr>
          <a:xfrm>
            <a:off x="11176129" y="2702785"/>
            <a:ext cx="5270118" cy="6294443"/>
          </a:xfrm>
          <a:custGeom>
            <a:avLst/>
            <a:gdLst/>
            <a:ahLst/>
            <a:cxnLst/>
            <a:rect l="l" t="t" r="r" b="b"/>
            <a:pathLst>
              <a:path w="5270118" h="6294443">
                <a:moveTo>
                  <a:pt x="0" y="0"/>
                </a:moveTo>
                <a:lnTo>
                  <a:pt x="5270118" y="0"/>
                </a:lnTo>
                <a:lnTo>
                  <a:pt x="5270118" y="6294443"/>
                </a:lnTo>
                <a:lnTo>
                  <a:pt x="0" y="6294443"/>
                </a:lnTo>
                <a:lnTo>
                  <a:pt x="0" y="0"/>
                </a:lnTo>
                <a:close/>
              </a:path>
            </a:pathLst>
          </a:custGeom>
          <a:blipFill>
            <a:blip r:embed="rId5"/>
            <a:stretch>
              <a:fillRect t="-51514"/>
            </a:stretch>
          </a:blipFill>
        </p:spPr>
        <p:txBody>
          <a:bodyPr/>
          <a:lstStyle/>
          <a:p>
            <a:endParaRPr lang="en-US"/>
          </a:p>
        </p:txBody>
      </p:sp>
      <p:grpSp>
        <p:nvGrpSpPr>
          <p:cNvPr id="9" name="Group 9"/>
          <p:cNvGrpSpPr/>
          <p:nvPr/>
        </p:nvGrpSpPr>
        <p:grpSpPr>
          <a:xfrm rot="220450">
            <a:off x="11219251" y="8275990"/>
            <a:ext cx="3013336" cy="1442476"/>
            <a:chOff x="0" y="0"/>
            <a:chExt cx="4017781" cy="1923301"/>
          </a:xfrm>
        </p:grpSpPr>
        <p:sp>
          <p:nvSpPr>
            <p:cNvPr id="10" name="Freeform 10"/>
            <p:cNvSpPr/>
            <p:nvPr/>
          </p:nvSpPr>
          <p:spPr>
            <a:xfrm>
              <a:off x="2548967" y="454487"/>
              <a:ext cx="1468814" cy="1468814"/>
            </a:xfrm>
            <a:custGeom>
              <a:avLst/>
              <a:gdLst/>
              <a:ahLst/>
              <a:cxnLst/>
              <a:rect l="l" t="t" r="r" b="b"/>
              <a:pathLst>
                <a:path w="1468814" h="1468814">
                  <a:moveTo>
                    <a:pt x="0" y="0"/>
                  </a:moveTo>
                  <a:lnTo>
                    <a:pt x="1468814" y="0"/>
                  </a:lnTo>
                  <a:lnTo>
                    <a:pt x="1468814" y="1468814"/>
                  </a:lnTo>
                  <a:lnTo>
                    <a:pt x="0" y="14688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0" y="0"/>
              <a:ext cx="3283374" cy="1581804"/>
              <a:chOff x="0" y="0"/>
              <a:chExt cx="896260" cy="431784"/>
            </a:xfrm>
          </p:grpSpPr>
          <p:sp>
            <p:nvSpPr>
              <p:cNvPr id="12" name="Freeform 12"/>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3" name="TextBox 13"/>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
        <p:nvSpPr>
          <p:cNvPr id="14" name="TextBox 14"/>
          <p:cNvSpPr txBox="1"/>
          <p:nvPr/>
        </p:nvSpPr>
        <p:spPr>
          <a:xfrm>
            <a:off x="923690" y="2712310"/>
            <a:ext cx="9166653" cy="2616101"/>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a:ea typeface="Figtree"/>
              </a:rPr>
              <a:t>توجد ثلاث طرق مختلفة للوصول إلى بوابة تسجيل الدخول:</a:t>
            </a:r>
          </a:p>
          <a:p>
            <a:pPr algn="r" rtl="1">
              <a:lnSpc>
                <a:spcPts val="3426"/>
              </a:lnSpc>
            </a:pPr>
            <a:endParaRPr lang="ar" sz="2979" b="0" i="0" u="none" baseline="0" dirty="0">
              <a:solidFill>
                <a:srgbClr val="000000"/>
              </a:solidFill>
              <a:latin typeface="Figtree"/>
              <a:ea typeface="Figtree"/>
            </a:endParaRPr>
          </a:p>
          <a:p>
            <a:pPr algn="r" rtl="1">
              <a:lnSpc>
                <a:spcPts val="3426"/>
              </a:lnSpc>
            </a:pPr>
            <a:r>
              <a:rPr lang="ar" sz="2979" b="0" i="0" u="none" baseline="0" dirty="0">
                <a:solidFill>
                  <a:srgbClr val="000000"/>
                </a:solidFill>
                <a:latin typeface="Figtree"/>
                <a:ea typeface="Figtree"/>
              </a:rPr>
              <a:t>1. الوصول إلى </a:t>
            </a:r>
            <a:r>
              <a:rPr lang="ar" sz="2979" b="0" i="0" u="sng" baseline="0" dirty="0">
                <a:solidFill>
                  <a:srgbClr val="000000"/>
                </a:solidFill>
                <a:latin typeface="Figtree"/>
                <a:ea typeface="Figtree"/>
                <a:hlinkClick r:id="rId6" tooltip="https://www.brightspark.org/wp-login.php"/>
              </a:rPr>
              <a:t>www.brightspark.org/login</a:t>
            </a:r>
            <a:r>
              <a:rPr lang="ar" sz="2979" b="0" i="0" u="none" baseline="0" dirty="0">
                <a:solidFill>
                  <a:srgbClr val="000000"/>
                </a:solidFill>
                <a:latin typeface="Figtree"/>
                <a:ea typeface="Figtree"/>
              </a:rPr>
              <a:t>.</a:t>
            </a:r>
          </a:p>
          <a:p>
            <a:pPr algn="r" rtl="1">
              <a:lnSpc>
                <a:spcPts val="3426"/>
              </a:lnSpc>
            </a:pPr>
            <a:endParaRPr lang="ar" sz="2979" b="0" i="0" u="none" baseline="0" dirty="0">
              <a:solidFill>
                <a:srgbClr val="000000"/>
              </a:solidFill>
              <a:latin typeface="Figtree"/>
              <a:ea typeface="Figtree"/>
            </a:endParaRPr>
          </a:p>
          <a:p>
            <a:pPr algn="r" rtl="1">
              <a:lnSpc>
                <a:spcPts val="3426"/>
              </a:lnSpc>
            </a:pPr>
            <a:r>
              <a:rPr lang="ar" sz="2979" b="0" i="0" u="none" baseline="0" dirty="0">
                <a:solidFill>
                  <a:srgbClr val="000000"/>
                </a:solidFill>
                <a:latin typeface="Figtree"/>
                <a:ea typeface="Figtree"/>
              </a:rPr>
              <a:t>2. النقر فوق "Register / Login" (الاشتراك/ تسجيل الدخول) في الجزء العلوي على اليمين. </a:t>
            </a:r>
          </a:p>
        </p:txBody>
      </p:sp>
      <p:sp>
        <p:nvSpPr>
          <p:cNvPr id="15" name="TextBox 15"/>
          <p:cNvSpPr txBox="1"/>
          <p:nvPr/>
        </p:nvSpPr>
        <p:spPr>
          <a:xfrm>
            <a:off x="923690" y="1407512"/>
            <a:ext cx="9166653" cy="436017"/>
          </a:xfrm>
          <a:prstGeom prst="rect">
            <a:avLst/>
          </a:prstGeom>
        </p:spPr>
        <p:txBody>
          <a:bodyPr lIns="0" tIns="0" rIns="0" bIns="0" rtlCol="0" anchor="t">
            <a:spAutoFit/>
          </a:bodyPr>
          <a:lstStyle/>
          <a:p>
            <a:pPr algn="r" rtl="1">
              <a:lnSpc>
                <a:spcPts val="3426"/>
              </a:lnSpc>
            </a:pPr>
            <a:r>
              <a:rPr lang="ar" sz="2979" b="1" i="0" u="none" baseline="0" dirty="0">
                <a:solidFill>
                  <a:srgbClr val="000000"/>
                </a:solidFill>
                <a:latin typeface="Sora"/>
                <a:ea typeface="Sora"/>
              </a:rPr>
              <a:t>الجزء الأول: كيف يمكن العثور على بوابة تسجيل الدخول/ الاشتراك </a:t>
            </a:r>
          </a:p>
        </p:txBody>
      </p:sp>
      <p:sp>
        <p:nvSpPr>
          <p:cNvPr id="16" name="TextBox 16"/>
          <p:cNvSpPr txBox="1"/>
          <p:nvPr/>
        </p:nvSpPr>
        <p:spPr>
          <a:xfrm>
            <a:off x="11176130" y="1107999"/>
            <a:ext cx="5270118" cy="1308050"/>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a:ea typeface="Figtree"/>
              </a:rPr>
              <a:t>3. أخيرًا، يمكنك فتح القائمة اليسرى الموجودة في جانب الموقع والنقر فوق "login" (تسجيل الدخول) في الأسفل.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384795" y="1800696"/>
            <a:ext cx="5683186" cy="6685608"/>
          </a:xfrm>
          <a:custGeom>
            <a:avLst/>
            <a:gdLst/>
            <a:ahLst/>
            <a:cxnLst/>
            <a:rect l="l" t="t" r="r" b="b"/>
            <a:pathLst>
              <a:path w="5683186" h="6685608">
                <a:moveTo>
                  <a:pt x="0" y="0"/>
                </a:moveTo>
                <a:lnTo>
                  <a:pt x="5683186" y="0"/>
                </a:lnTo>
                <a:lnTo>
                  <a:pt x="5683186" y="6685608"/>
                </a:lnTo>
                <a:lnTo>
                  <a:pt x="0" y="6685608"/>
                </a:lnTo>
                <a:lnTo>
                  <a:pt x="0" y="0"/>
                </a:lnTo>
                <a:close/>
              </a:path>
            </a:pathLst>
          </a:custGeom>
          <a:blipFill>
            <a:blip r:embed="rId2"/>
            <a:stretch>
              <a:fillRect l="-7568" r="-5342"/>
            </a:stretch>
          </a:blipFill>
        </p:spPr>
        <p:txBody>
          <a:bodyPr/>
          <a:lstStyle/>
          <a:p>
            <a:endParaRPr lang="en-US"/>
          </a:p>
        </p:txBody>
      </p:sp>
      <p:sp>
        <p:nvSpPr>
          <p:cNvPr id="3" name="TextBox 3"/>
          <p:cNvSpPr txBox="1"/>
          <p:nvPr/>
        </p:nvSpPr>
        <p:spPr>
          <a:xfrm>
            <a:off x="7661487" y="5676900"/>
            <a:ext cx="9241718" cy="2372444"/>
          </a:xfrm>
          <a:prstGeom prst="rect">
            <a:avLst/>
          </a:prstGeom>
        </p:spPr>
        <p:txBody>
          <a:bodyPr wrap="square" lIns="0" tIns="0" rIns="0" bIns="0" rtlCol="0" anchor="t">
            <a:spAutoFit/>
          </a:bodyPr>
          <a:lstStyle/>
          <a:p>
            <a:pPr algn="r" rtl="1">
              <a:lnSpc>
                <a:spcPts val="3712"/>
              </a:lnSpc>
              <a:spcBef>
                <a:spcPct val="0"/>
              </a:spcBef>
            </a:pPr>
            <a:r>
              <a:rPr lang="ar" sz="3228" b="0" i="0" u="none" baseline="0" dirty="0">
                <a:solidFill>
                  <a:srgbClr val="000000"/>
                </a:solidFill>
                <a:latin typeface="Figtree"/>
                <a:ea typeface="Figtree"/>
              </a:rPr>
              <a:t>إذا كان لديك حساب بالفعل، فيمكنك تسجيل الدخول باستخدام معرِّف نظام التدريب والتسجيل على مستوى الولاية (State Training and Registry System, STARS) أو عنوان بريدك الإلكتروني، واستخدام لقبك ليكون كلمة مرورك (أو تعيين كلمة مرور جديدة باستخدام التعليمات الموجودة في الشريحة رقم 5).</a:t>
            </a:r>
          </a:p>
        </p:txBody>
      </p:sp>
      <p:sp>
        <p:nvSpPr>
          <p:cNvPr id="4" name="TextBox 4"/>
          <p:cNvSpPr txBox="1"/>
          <p:nvPr/>
        </p:nvSpPr>
        <p:spPr>
          <a:xfrm>
            <a:off x="7661487" y="4124680"/>
            <a:ext cx="9241718" cy="948978"/>
          </a:xfrm>
          <a:prstGeom prst="rect">
            <a:avLst/>
          </a:prstGeom>
        </p:spPr>
        <p:txBody>
          <a:bodyPr lIns="0" tIns="0" rIns="0" bIns="0" rtlCol="0" anchor="t">
            <a:spAutoFit/>
          </a:bodyPr>
          <a:lstStyle/>
          <a:p>
            <a:pPr algn="r" rtl="1">
              <a:lnSpc>
                <a:spcPts val="3712"/>
              </a:lnSpc>
              <a:spcBef>
                <a:spcPct val="0"/>
              </a:spcBef>
            </a:pPr>
            <a:r>
              <a:rPr lang="ar" sz="3228" b="0" i="0" u="none" baseline="0">
                <a:solidFill>
                  <a:srgbClr val="000000"/>
                </a:solidFill>
                <a:latin typeface="Figtree"/>
                <a:ea typeface="Figtree"/>
              </a:rPr>
              <a:t>إذا كنت تنشئ حسابًا جديدًا، فانقر فوق "Register" (اشتراك). (سنوضح عملية الاشتراك في الشريحة التالية.)</a:t>
            </a:r>
          </a:p>
        </p:txBody>
      </p:sp>
      <p:sp>
        <p:nvSpPr>
          <p:cNvPr id="5" name="TextBox 5"/>
          <p:cNvSpPr txBox="1"/>
          <p:nvPr/>
        </p:nvSpPr>
        <p:spPr>
          <a:xfrm>
            <a:off x="7661487" y="2695779"/>
            <a:ext cx="9241718" cy="948978"/>
          </a:xfrm>
          <a:prstGeom prst="rect">
            <a:avLst/>
          </a:prstGeom>
        </p:spPr>
        <p:txBody>
          <a:bodyPr lIns="0" tIns="0" rIns="0" bIns="0" rtlCol="0" anchor="t">
            <a:spAutoFit/>
          </a:bodyPr>
          <a:lstStyle/>
          <a:p>
            <a:pPr algn="r" rtl="1">
              <a:lnSpc>
                <a:spcPts val="3712"/>
              </a:lnSpc>
              <a:spcBef>
                <a:spcPct val="0"/>
              </a:spcBef>
            </a:pPr>
            <a:r>
              <a:rPr lang="ar" sz="3228" b="0" i="0" u="none" baseline="0">
                <a:solidFill>
                  <a:srgbClr val="000000"/>
                </a:solidFill>
                <a:latin typeface="Figtree"/>
                <a:ea typeface="Figtree"/>
              </a:rPr>
              <a:t>بغض النظر عن طريقة الوصول إلى بوابة تسجيل الدخول، ستظهر لك الشاشة بهذا الشكل دائمًا.</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3472617" y="279051"/>
            <a:ext cx="3592934" cy="9203523"/>
          </a:xfrm>
          <a:custGeom>
            <a:avLst/>
            <a:gdLst/>
            <a:ahLst/>
            <a:cxnLst/>
            <a:rect l="l" t="t" r="r" b="b"/>
            <a:pathLst>
              <a:path w="3592934" h="9203523">
                <a:moveTo>
                  <a:pt x="0" y="0"/>
                </a:moveTo>
                <a:lnTo>
                  <a:pt x="3592934" y="0"/>
                </a:lnTo>
                <a:lnTo>
                  <a:pt x="3592934" y="9203523"/>
                </a:lnTo>
                <a:lnTo>
                  <a:pt x="0" y="9203523"/>
                </a:lnTo>
                <a:lnTo>
                  <a:pt x="0" y="0"/>
                </a:lnTo>
                <a:close/>
              </a:path>
            </a:pathLst>
          </a:custGeom>
          <a:blipFill>
            <a:blip r:embed="rId2"/>
            <a:stretch>
              <a:fillRect/>
            </a:stretch>
          </a:blipFill>
        </p:spPr>
        <p:txBody>
          <a:bodyPr/>
          <a:lstStyle/>
          <a:p>
            <a:endParaRPr lang="en-US"/>
          </a:p>
        </p:txBody>
      </p:sp>
      <p:sp>
        <p:nvSpPr>
          <p:cNvPr id="3" name="Freeform 3"/>
          <p:cNvSpPr/>
          <p:nvPr/>
        </p:nvSpPr>
        <p:spPr>
          <a:xfrm>
            <a:off x="4835967" y="5645001"/>
            <a:ext cx="7671543" cy="3837573"/>
          </a:xfrm>
          <a:custGeom>
            <a:avLst/>
            <a:gdLst/>
            <a:ahLst/>
            <a:cxnLst/>
            <a:rect l="l" t="t" r="r" b="b"/>
            <a:pathLst>
              <a:path w="7671543" h="3837573">
                <a:moveTo>
                  <a:pt x="0" y="0"/>
                </a:moveTo>
                <a:lnTo>
                  <a:pt x="7671543" y="0"/>
                </a:lnTo>
                <a:lnTo>
                  <a:pt x="7671543" y="3837573"/>
                </a:lnTo>
                <a:lnTo>
                  <a:pt x="0" y="3837573"/>
                </a:lnTo>
                <a:lnTo>
                  <a:pt x="0" y="0"/>
                </a:lnTo>
                <a:close/>
              </a:path>
            </a:pathLst>
          </a:custGeom>
          <a:blipFill>
            <a:blip r:embed="rId3"/>
            <a:stretch>
              <a:fillRect/>
            </a:stretch>
          </a:blipFill>
        </p:spPr>
        <p:txBody>
          <a:bodyPr/>
          <a:lstStyle/>
          <a:p>
            <a:endParaRPr lang="en-US"/>
          </a:p>
        </p:txBody>
      </p:sp>
      <p:sp>
        <p:nvSpPr>
          <p:cNvPr id="4" name="Freeform 4"/>
          <p:cNvSpPr/>
          <p:nvPr/>
        </p:nvSpPr>
        <p:spPr>
          <a:xfrm>
            <a:off x="6311002" y="6935254"/>
            <a:ext cx="1407533" cy="248078"/>
          </a:xfrm>
          <a:custGeom>
            <a:avLst/>
            <a:gdLst/>
            <a:ahLst/>
            <a:cxnLst/>
            <a:rect l="l" t="t" r="r" b="b"/>
            <a:pathLst>
              <a:path w="1407533" h="248078">
                <a:moveTo>
                  <a:pt x="0" y="0"/>
                </a:moveTo>
                <a:lnTo>
                  <a:pt x="1407533" y="0"/>
                </a:lnTo>
                <a:lnTo>
                  <a:pt x="1407533" y="248077"/>
                </a:lnTo>
                <a:lnTo>
                  <a:pt x="0" y="248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3265792" y="820523"/>
            <a:ext cx="9241718" cy="3795911"/>
          </a:xfrm>
          <a:prstGeom prst="rect">
            <a:avLst/>
          </a:prstGeom>
        </p:spPr>
        <p:txBody>
          <a:bodyPr lIns="0" tIns="0" rIns="0" bIns="0" rtlCol="0" anchor="t">
            <a:spAutoFit/>
          </a:bodyPr>
          <a:lstStyle/>
          <a:p>
            <a:pPr algn="r" rtl="1">
              <a:lnSpc>
                <a:spcPts val="3712"/>
              </a:lnSpc>
            </a:pPr>
            <a:r>
              <a:rPr lang="ar" sz="3228" b="0" i="0" u="none" baseline="0" dirty="0">
                <a:solidFill>
                  <a:srgbClr val="000000"/>
                </a:solidFill>
                <a:latin typeface="Figtree"/>
                <a:ea typeface="Figtree"/>
              </a:rPr>
              <a:t>عند الانتقال إلى صفحة الاشتراك للحصول على حساب، سيُطلب منك ملء النموذج الموجود على اليسار. يرجى ملء كل حقل بالكامل وبدقة قدر الإمكان.</a:t>
            </a:r>
          </a:p>
          <a:p>
            <a:pPr algn="r" rtl="1">
              <a:lnSpc>
                <a:spcPts val="3712"/>
              </a:lnSpc>
            </a:pPr>
            <a:endParaRPr lang="ar" sz="3228" b="0" i="0" u="none" baseline="0" dirty="0">
              <a:solidFill>
                <a:srgbClr val="000000"/>
              </a:solidFill>
              <a:latin typeface="Figtree"/>
              <a:ea typeface="Figtree"/>
            </a:endParaRPr>
          </a:p>
          <a:p>
            <a:pPr algn="r" rtl="1">
              <a:lnSpc>
                <a:spcPts val="3712"/>
              </a:lnSpc>
              <a:spcBef>
                <a:spcPct val="0"/>
              </a:spcBef>
            </a:pPr>
            <a:r>
              <a:rPr lang="ar" sz="3228" b="0" i="0" u="none" baseline="0" dirty="0">
                <a:solidFill>
                  <a:srgbClr val="000000"/>
                </a:solidFill>
                <a:latin typeface="Figtree"/>
                <a:ea typeface="Figtree"/>
              </a:rPr>
              <a:t>بعد النقر على "Register" (اشتراك)، سيصلك رسالة تأكيد على البريد الإلكتروني من "WordPress" (ووردبريس)، وستحتوي على رابط لتعيين كلمة مرورك. قد تحتوي كلمة مرورك على لقبك أو أي شيء آخر يمكنك تذكره بسهولة.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854780" y="2537138"/>
            <a:ext cx="10948646" cy="3848258"/>
          </a:xfrm>
          <a:custGeom>
            <a:avLst/>
            <a:gdLst/>
            <a:ahLst/>
            <a:cxnLst/>
            <a:rect l="l" t="t" r="r" b="b"/>
            <a:pathLst>
              <a:path w="10948646" h="3848258">
                <a:moveTo>
                  <a:pt x="0" y="0"/>
                </a:moveTo>
                <a:lnTo>
                  <a:pt x="10948646" y="0"/>
                </a:lnTo>
                <a:lnTo>
                  <a:pt x="10948646" y="3848258"/>
                </a:lnTo>
                <a:lnTo>
                  <a:pt x="0" y="3848258"/>
                </a:lnTo>
                <a:lnTo>
                  <a:pt x="0" y="0"/>
                </a:lnTo>
                <a:close/>
              </a:path>
            </a:pathLst>
          </a:custGeom>
          <a:blipFill>
            <a:blip r:embed="rId2"/>
            <a:stretch>
              <a:fillRect t="-2619" b="-3641"/>
            </a:stretch>
          </a:blipFill>
        </p:spPr>
        <p:txBody>
          <a:bodyPr/>
          <a:lstStyle/>
          <a:p>
            <a:endParaRPr lang="en-US"/>
          </a:p>
        </p:txBody>
      </p:sp>
      <p:sp>
        <p:nvSpPr>
          <p:cNvPr id="3" name="Freeform 3"/>
          <p:cNvSpPr/>
          <p:nvPr/>
        </p:nvSpPr>
        <p:spPr>
          <a:xfrm>
            <a:off x="6310532" y="5672119"/>
            <a:ext cx="10948768" cy="3586181"/>
          </a:xfrm>
          <a:custGeom>
            <a:avLst/>
            <a:gdLst/>
            <a:ahLst/>
            <a:cxnLst/>
            <a:rect l="l" t="t" r="r" b="b"/>
            <a:pathLst>
              <a:path w="10948768" h="3586181">
                <a:moveTo>
                  <a:pt x="0" y="0"/>
                </a:moveTo>
                <a:lnTo>
                  <a:pt x="10948768" y="0"/>
                </a:lnTo>
                <a:lnTo>
                  <a:pt x="10948768" y="3586181"/>
                </a:lnTo>
                <a:lnTo>
                  <a:pt x="0" y="3586181"/>
                </a:lnTo>
                <a:lnTo>
                  <a:pt x="0" y="0"/>
                </a:lnTo>
                <a:close/>
              </a:path>
            </a:pathLst>
          </a:custGeom>
          <a:blipFill>
            <a:blip r:embed="rId3"/>
            <a:stretch>
              <a:fillRect t="-6718" b="-12477"/>
            </a:stretch>
          </a:blipFill>
        </p:spPr>
        <p:txBody>
          <a:bodyPr/>
          <a:lstStyle/>
          <a:p>
            <a:endParaRPr lang="en-US"/>
          </a:p>
        </p:txBody>
      </p:sp>
      <p:sp>
        <p:nvSpPr>
          <p:cNvPr id="4" name="TextBox 4"/>
          <p:cNvSpPr txBox="1"/>
          <p:nvPr/>
        </p:nvSpPr>
        <p:spPr>
          <a:xfrm>
            <a:off x="2829104" y="814451"/>
            <a:ext cx="14430196" cy="1308050"/>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a:ea typeface="Figtree"/>
              </a:rPr>
              <a:t>إذا نسيت كلمة مرورك؛ فانقر فوق "forgot password" (نسيت كلمة المرور).</a:t>
            </a:r>
          </a:p>
          <a:p>
            <a:pPr algn="r" rtl="1">
              <a:lnSpc>
                <a:spcPts val="3426"/>
              </a:lnSpc>
            </a:pPr>
            <a:endParaRPr lang="ar" sz="2979" b="0" i="0" u="none" baseline="0" dirty="0">
              <a:solidFill>
                <a:srgbClr val="000000"/>
              </a:solidFill>
              <a:latin typeface="Figtree"/>
              <a:ea typeface="Figtree"/>
            </a:endParaRPr>
          </a:p>
          <a:p>
            <a:pPr algn="r" rtl="1">
              <a:lnSpc>
                <a:spcPts val="3426"/>
              </a:lnSpc>
            </a:pPr>
            <a:r>
              <a:rPr lang="ar" sz="2979" b="0" i="0" u="none" baseline="0" dirty="0">
                <a:solidFill>
                  <a:srgbClr val="000000"/>
                </a:solidFill>
                <a:latin typeface="Figtree"/>
                <a:ea typeface="Figtree"/>
              </a:rPr>
              <a:t>سيُطلب منك إدخال اسم المستخدم و/ أو كلمة مرورك. </a:t>
            </a:r>
          </a:p>
        </p:txBody>
      </p:sp>
      <p:sp>
        <p:nvSpPr>
          <p:cNvPr id="5" name="TextBox 5"/>
          <p:cNvSpPr txBox="1"/>
          <p:nvPr/>
        </p:nvSpPr>
        <p:spPr>
          <a:xfrm>
            <a:off x="2438400" y="7250960"/>
            <a:ext cx="2988031" cy="872034"/>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a:ea typeface="Figtree"/>
              </a:rPr>
              <a:t>ستتوجه إلى هذه الصفحة: </a:t>
            </a:r>
          </a:p>
        </p:txBody>
      </p:sp>
      <p:grpSp>
        <p:nvGrpSpPr>
          <p:cNvPr id="6" name="Group 6"/>
          <p:cNvGrpSpPr/>
          <p:nvPr/>
        </p:nvGrpSpPr>
        <p:grpSpPr>
          <a:xfrm rot="220450">
            <a:off x="1883837" y="5240706"/>
            <a:ext cx="3081069" cy="1474899"/>
            <a:chOff x="0" y="0"/>
            <a:chExt cx="4108092" cy="1966532"/>
          </a:xfrm>
        </p:grpSpPr>
        <p:sp>
          <p:nvSpPr>
            <p:cNvPr id="7" name="Freeform 7"/>
            <p:cNvSpPr/>
            <p:nvPr/>
          </p:nvSpPr>
          <p:spPr>
            <a:xfrm>
              <a:off x="2606262" y="464702"/>
              <a:ext cx="1501830" cy="1501830"/>
            </a:xfrm>
            <a:custGeom>
              <a:avLst/>
              <a:gdLst/>
              <a:ahLst/>
              <a:cxnLst/>
              <a:rect l="l" t="t" r="r" b="b"/>
              <a:pathLst>
                <a:path w="1501830" h="1501830">
                  <a:moveTo>
                    <a:pt x="0" y="0"/>
                  </a:moveTo>
                  <a:lnTo>
                    <a:pt x="1501830" y="0"/>
                  </a:lnTo>
                  <a:lnTo>
                    <a:pt x="1501830" y="1501830"/>
                  </a:lnTo>
                  <a:lnTo>
                    <a:pt x="0" y="1501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0" y="0"/>
              <a:ext cx="3357177" cy="1617360"/>
              <a:chOff x="0" y="0"/>
              <a:chExt cx="896260" cy="431784"/>
            </a:xfrm>
          </p:grpSpPr>
          <p:sp>
            <p:nvSpPr>
              <p:cNvPr id="9" name="Freeform 9"/>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0" name="TextBox 10"/>
              <p:cNvSpPr txBox="1"/>
              <p:nvPr/>
            </p:nvSpPr>
            <p:spPr>
              <a:xfrm>
                <a:off x="84024" y="2380"/>
                <a:ext cx="728211" cy="388924"/>
              </a:xfrm>
              <a:prstGeom prst="rect">
                <a:avLst/>
              </a:prstGeom>
            </p:spPr>
            <p:txBody>
              <a:bodyPr lIns="50800" tIns="50800" rIns="50800" bIns="50800" rtlCol="0" anchor="ctr"/>
              <a:lstStyle/>
              <a:p>
                <a:pPr algn="ctr" rtl="1">
                  <a:lnSpc>
                    <a:spcPts val="2660"/>
                  </a:lnSpc>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407320" y="2311456"/>
            <a:ext cx="15409996" cy="758585"/>
          </a:xfrm>
          <a:custGeom>
            <a:avLst/>
            <a:gdLst/>
            <a:ahLst/>
            <a:cxnLst/>
            <a:rect l="l" t="t" r="r" b="b"/>
            <a:pathLst>
              <a:path w="15409996" h="758585">
                <a:moveTo>
                  <a:pt x="0" y="0"/>
                </a:moveTo>
                <a:lnTo>
                  <a:pt x="15409996" y="0"/>
                </a:lnTo>
                <a:lnTo>
                  <a:pt x="15409996" y="758586"/>
                </a:lnTo>
                <a:lnTo>
                  <a:pt x="0" y="758586"/>
                </a:lnTo>
                <a:lnTo>
                  <a:pt x="0" y="0"/>
                </a:lnTo>
                <a:close/>
              </a:path>
            </a:pathLst>
          </a:custGeom>
          <a:blipFill>
            <a:blip r:embed="rId2"/>
            <a:stretch>
              <a:fillRect r="-28417"/>
            </a:stretch>
          </a:blipFill>
        </p:spPr>
        <p:txBody>
          <a:bodyPr/>
          <a:lstStyle/>
          <a:p>
            <a:endParaRPr lang="en-US"/>
          </a:p>
        </p:txBody>
      </p:sp>
      <p:grpSp>
        <p:nvGrpSpPr>
          <p:cNvPr id="3" name="Group 3"/>
          <p:cNvGrpSpPr/>
          <p:nvPr/>
        </p:nvGrpSpPr>
        <p:grpSpPr>
          <a:xfrm>
            <a:off x="1407320" y="4260533"/>
            <a:ext cx="6199860" cy="4997767"/>
            <a:chOff x="0" y="0"/>
            <a:chExt cx="8266479" cy="6663689"/>
          </a:xfrm>
        </p:grpSpPr>
        <p:sp>
          <p:nvSpPr>
            <p:cNvPr id="4" name="Freeform 4"/>
            <p:cNvSpPr/>
            <p:nvPr/>
          </p:nvSpPr>
          <p:spPr>
            <a:xfrm>
              <a:off x="0" y="0"/>
              <a:ext cx="8266479" cy="6663689"/>
            </a:xfrm>
            <a:custGeom>
              <a:avLst/>
              <a:gdLst/>
              <a:ahLst/>
              <a:cxnLst/>
              <a:rect l="l" t="t" r="r" b="b"/>
              <a:pathLst>
                <a:path w="8266479" h="6663689">
                  <a:moveTo>
                    <a:pt x="0" y="0"/>
                  </a:moveTo>
                  <a:lnTo>
                    <a:pt x="8266479" y="0"/>
                  </a:lnTo>
                  <a:lnTo>
                    <a:pt x="8266479" y="6663689"/>
                  </a:lnTo>
                  <a:lnTo>
                    <a:pt x="0" y="6663689"/>
                  </a:lnTo>
                  <a:lnTo>
                    <a:pt x="0" y="0"/>
                  </a:lnTo>
                  <a:close/>
                </a:path>
              </a:pathLst>
            </a:custGeom>
            <a:blipFill>
              <a:blip r:embed="rId3"/>
              <a:stretch>
                <a:fillRect/>
              </a:stretch>
            </a:blipFill>
          </p:spPr>
          <p:txBody>
            <a:bodyPr/>
            <a:lstStyle/>
            <a:p>
              <a:endParaRPr lang="en-US"/>
            </a:p>
          </p:txBody>
        </p:sp>
        <p:sp>
          <p:nvSpPr>
            <p:cNvPr id="5" name="Freeform 5"/>
            <p:cNvSpPr/>
            <p:nvPr/>
          </p:nvSpPr>
          <p:spPr>
            <a:xfrm rot="220450">
              <a:off x="3821727" y="4604786"/>
              <a:ext cx="979750" cy="979750"/>
            </a:xfrm>
            <a:custGeom>
              <a:avLst/>
              <a:gdLst/>
              <a:ahLst/>
              <a:cxnLst/>
              <a:rect l="l" t="t" r="r" b="b"/>
              <a:pathLst>
                <a:path w="979750" h="979750">
                  <a:moveTo>
                    <a:pt x="0" y="0"/>
                  </a:moveTo>
                  <a:lnTo>
                    <a:pt x="979750" y="0"/>
                  </a:lnTo>
                  <a:lnTo>
                    <a:pt x="979750" y="979751"/>
                  </a:lnTo>
                  <a:lnTo>
                    <a:pt x="0" y="9797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rot="88439">
              <a:off x="60231" y="4356273"/>
              <a:ext cx="4487133" cy="680790"/>
              <a:chOff x="0" y="0"/>
              <a:chExt cx="1197923" cy="181749"/>
            </a:xfrm>
          </p:grpSpPr>
          <p:sp>
            <p:nvSpPr>
              <p:cNvPr id="7" name="Freeform 7"/>
              <p:cNvSpPr/>
              <p:nvPr/>
            </p:nvSpPr>
            <p:spPr>
              <a:xfrm>
                <a:off x="0" y="0"/>
                <a:ext cx="1197923" cy="181749"/>
              </a:xfrm>
              <a:custGeom>
                <a:avLst/>
                <a:gdLst/>
                <a:ahLst/>
                <a:cxnLst/>
                <a:rect l="l" t="t" r="r" b="b"/>
                <a:pathLst>
                  <a:path w="1197923" h="181749">
                    <a:moveTo>
                      <a:pt x="598961" y="0"/>
                    </a:moveTo>
                    <a:cubicBezTo>
                      <a:pt x="268164" y="0"/>
                      <a:pt x="0" y="40686"/>
                      <a:pt x="0" y="90875"/>
                    </a:cubicBezTo>
                    <a:cubicBezTo>
                      <a:pt x="0" y="141063"/>
                      <a:pt x="268164" y="181749"/>
                      <a:pt x="598961" y="181749"/>
                    </a:cubicBezTo>
                    <a:cubicBezTo>
                      <a:pt x="929759" y="181749"/>
                      <a:pt x="1197923" y="141063"/>
                      <a:pt x="1197923" y="90875"/>
                    </a:cubicBezTo>
                    <a:cubicBezTo>
                      <a:pt x="1197923" y="40686"/>
                      <a:pt x="929759" y="0"/>
                      <a:pt x="598961"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8" name="TextBox 8"/>
              <p:cNvSpPr txBox="1"/>
              <p:nvPr/>
            </p:nvSpPr>
            <p:spPr>
              <a:xfrm>
                <a:off x="112305" y="-21061"/>
                <a:ext cx="973312" cy="185771"/>
              </a:xfrm>
              <a:prstGeom prst="rect">
                <a:avLst/>
              </a:prstGeom>
            </p:spPr>
            <p:txBody>
              <a:bodyPr lIns="94585" tIns="94585" rIns="94585" bIns="94585" rtlCol="0" anchor="ctr"/>
              <a:lstStyle/>
              <a:p>
                <a:pPr algn="ctr" rtl="1">
                  <a:lnSpc>
                    <a:spcPts val="2660"/>
                  </a:lnSpc>
                </a:pPr>
                <a:endParaRPr/>
              </a:p>
            </p:txBody>
          </p:sp>
        </p:grpSp>
      </p:grpSp>
      <p:sp>
        <p:nvSpPr>
          <p:cNvPr id="9" name="TextBox 9"/>
          <p:cNvSpPr txBox="1"/>
          <p:nvPr/>
        </p:nvSpPr>
        <p:spPr>
          <a:xfrm>
            <a:off x="1407320" y="1038225"/>
            <a:ext cx="15409996" cy="3052118"/>
          </a:xfrm>
          <a:prstGeom prst="rect">
            <a:avLst/>
          </a:prstGeom>
        </p:spPr>
        <p:txBody>
          <a:bodyPr wrap="square" lIns="0" tIns="0" rIns="0" bIns="0" rtlCol="0" anchor="t">
            <a:spAutoFit/>
          </a:bodyPr>
          <a:lstStyle/>
          <a:p>
            <a:pPr algn="r" rtl="1">
              <a:lnSpc>
                <a:spcPts val="3426"/>
              </a:lnSpc>
            </a:pPr>
            <a:r>
              <a:rPr lang="ar" sz="2979" b="0" i="0" u="none" baseline="0" dirty="0">
                <a:solidFill>
                  <a:srgbClr val="000000"/>
                </a:solidFill>
                <a:latin typeface="Figtree"/>
                <a:ea typeface="Figtree"/>
              </a:rPr>
              <a:t>ستتلقى رسالة عبر بريدك الإلكتروني في صندوق الوارد، من المرسل "BrightSpark"، تحمل سطر الموضوع "Password Reset Request for BrightSpark" (طلب إعادة تعيين كلمة المرور لحساب BrightSpark).</a:t>
            </a:r>
          </a:p>
          <a:p>
            <a:pPr algn="r" rtl="1">
              <a:lnSpc>
                <a:spcPts val="3426"/>
              </a:lnSpc>
            </a:pPr>
            <a:endParaRPr lang="ar" sz="2979" b="0" i="0" u="none" baseline="0" dirty="0">
              <a:solidFill>
                <a:srgbClr val="000000"/>
              </a:solidFill>
              <a:latin typeface="Figtree"/>
              <a:ea typeface="Figtree"/>
            </a:endParaRPr>
          </a:p>
          <a:p>
            <a:pPr algn="r" rtl="1">
              <a:lnSpc>
                <a:spcPts val="3426"/>
              </a:lnSpc>
            </a:pPr>
            <a:endParaRPr lang="ar" sz="2979" b="0" i="0" u="none" baseline="0" dirty="0">
              <a:solidFill>
                <a:srgbClr val="000000"/>
              </a:solidFill>
              <a:latin typeface="Figtree"/>
              <a:ea typeface="Figtree"/>
            </a:endParaRPr>
          </a:p>
          <a:p>
            <a:pPr algn="r" rtl="1">
              <a:lnSpc>
                <a:spcPts val="3426"/>
              </a:lnSpc>
            </a:pPr>
            <a:endParaRPr lang="ar" sz="2979" b="0" i="0" u="none" baseline="0" dirty="0">
              <a:solidFill>
                <a:srgbClr val="000000"/>
              </a:solidFill>
              <a:latin typeface="Figtree"/>
              <a:ea typeface="Figtree"/>
            </a:endParaRPr>
          </a:p>
          <a:p>
            <a:pPr algn="r" rtl="1">
              <a:lnSpc>
                <a:spcPts val="3426"/>
              </a:lnSpc>
            </a:pPr>
            <a:endParaRPr lang="ar" sz="2979" b="0" i="0" u="none" baseline="0" dirty="0">
              <a:solidFill>
                <a:srgbClr val="000000"/>
              </a:solidFill>
              <a:latin typeface="Figtree"/>
              <a:ea typeface="Figtree"/>
            </a:endParaRPr>
          </a:p>
          <a:p>
            <a:pPr algn="r" rtl="1">
              <a:lnSpc>
                <a:spcPts val="3426"/>
              </a:lnSpc>
            </a:pPr>
            <a:r>
              <a:rPr lang="ar" sz="2979" b="0" i="0" u="none" baseline="0" dirty="0">
                <a:solidFill>
                  <a:srgbClr val="000000"/>
                </a:solidFill>
                <a:latin typeface="Figtree"/>
                <a:ea typeface="Figtree"/>
              </a:rPr>
              <a:t>عند فتح رسالة البريد الإلكتروني، فإنها ستظهر بهذا الشكل:</a:t>
            </a:r>
          </a:p>
        </p:txBody>
      </p:sp>
      <p:sp>
        <p:nvSpPr>
          <p:cNvPr id="10" name="TextBox 10"/>
          <p:cNvSpPr txBox="1"/>
          <p:nvPr/>
        </p:nvSpPr>
        <p:spPr>
          <a:xfrm>
            <a:off x="8254919" y="4500626"/>
            <a:ext cx="7469264" cy="2180084"/>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a:ea typeface="Figtree"/>
              </a:rPr>
              <a:t>انقر فوق الرابط، وسيُطلب منك إدخال كلمة مرور جديدة.</a:t>
            </a:r>
          </a:p>
          <a:p>
            <a:pPr algn="r" rtl="1">
              <a:lnSpc>
                <a:spcPts val="3426"/>
              </a:lnSpc>
            </a:pPr>
            <a:endParaRPr lang="ar" sz="2979" b="0" i="0" u="none" baseline="0" dirty="0">
              <a:solidFill>
                <a:srgbClr val="000000"/>
              </a:solidFill>
              <a:latin typeface="Figtree"/>
              <a:ea typeface="Figtree"/>
            </a:endParaRPr>
          </a:p>
          <a:p>
            <a:pPr algn="r" rtl="1">
              <a:lnSpc>
                <a:spcPts val="3426"/>
              </a:lnSpc>
            </a:pPr>
            <a:r>
              <a:rPr lang="ar" sz="2979" b="0" i="0" u="none" baseline="0" dirty="0">
                <a:solidFill>
                  <a:srgbClr val="000000"/>
                </a:solidFill>
                <a:latin typeface="Figtree"/>
                <a:ea typeface="Figtree"/>
              </a:rPr>
              <a:t>بمجرد إعادة تعيين كلمة مرورك، سيُطلب منك تسجيل الدخول مرة أخرى. يتعين عليك تسجيل الدخول باستخدام كلمة مرورك الجديدة.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525730" y="1028700"/>
            <a:ext cx="13708378" cy="5620435"/>
          </a:xfrm>
          <a:custGeom>
            <a:avLst/>
            <a:gdLst/>
            <a:ahLst/>
            <a:cxnLst/>
            <a:rect l="l" t="t" r="r" b="b"/>
            <a:pathLst>
              <a:path w="13708378" h="5620435">
                <a:moveTo>
                  <a:pt x="0" y="0"/>
                </a:moveTo>
                <a:lnTo>
                  <a:pt x="13708378" y="0"/>
                </a:lnTo>
                <a:lnTo>
                  <a:pt x="13708378" y="5620435"/>
                </a:lnTo>
                <a:lnTo>
                  <a:pt x="0" y="562043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354323" y="6937426"/>
            <a:ext cx="12879785" cy="866648"/>
          </a:xfrm>
          <a:prstGeom prst="rect">
            <a:avLst/>
          </a:prstGeom>
        </p:spPr>
        <p:txBody>
          <a:bodyPr lIns="0" tIns="0" rIns="0" bIns="0" rtlCol="0" anchor="t">
            <a:spAutoFit/>
          </a:bodyPr>
          <a:lstStyle/>
          <a:p>
            <a:pPr algn="r" rtl="1">
              <a:lnSpc>
                <a:spcPts val="3426"/>
              </a:lnSpc>
            </a:pPr>
            <a:r>
              <a:rPr lang="ar" sz="2979" b="0" i="0" u="none" baseline="0" dirty="0">
                <a:solidFill>
                  <a:srgbClr val="000000"/>
                </a:solidFill>
                <a:latin typeface="Figtree"/>
                <a:ea typeface="Figtree"/>
              </a:rPr>
              <a:t>بمجرد تسجيل الدخول، سيُعاد توجيهك إلى هذه الصفحة. من خلال هذه الصفحة، يمكنك تحديث معلوماتك الشخصية وطرق الدفع، والاطلاع على الدورات السابقة، وغير ذلك المزيد.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383</Words>
  <Application>Microsoft Office PowerPoint</Application>
  <PresentationFormat>Custom</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Sora</vt:lpstr>
      <vt:lpstr>Calibri</vt:lpstr>
      <vt:lpstr>Figtree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PD tutorials</dc:title>
  <dc:creator>K. Chinda</dc:creator>
  <cp:lastModifiedBy>K. Chinda</cp:lastModifiedBy>
  <cp:revision>2</cp:revision>
  <dcterms:created xsi:type="dcterms:W3CDTF">2006-08-16T00:00:00Z</dcterms:created>
  <dcterms:modified xsi:type="dcterms:W3CDTF">2024-07-05T19:01:38Z</dcterms:modified>
  <dc:identifier>DAGJtyZZzDU</dc:identifier>
</cp:coreProperties>
</file>